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4356808" y="1325886"/>
            <a:ext cx="9919486" cy="4970391"/>
            <a:chOff x="0" y="0"/>
            <a:chExt cx="1846415" cy="925190"/>
          </a:xfrm>
        </p:grpSpPr>
        <p:sp>
          <p:nvSpPr>
            <p:cNvPr name="Freeform 4" id="4"/>
            <p:cNvSpPr/>
            <p:nvPr/>
          </p:nvSpPr>
          <p:spPr>
            <a:xfrm flipH="false" flipV="false" rot="0">
              <a:off x="0" y="0"/>
              <a:ext cx="1846415" cy="925190"/>
            </a:xfrm>
            <a:custGeom>
              <a:avLst/>
              <a:gdLst/>
              <a:ahLst/>
              <a:cxnLst/>
              <a:rect r="r" b="b" t="t" l="l"/>
              <a:pathLst>
                <a:path h="925190" w="1846415">
                  <a:moveTo>
                    <a:pt x="0" y="0"/>
                  </a:moveTo>
                  <a:lnTo>
                    <a:pt x="1846415" y="0"/>
                  </a:lnTo>
                  <a:lnTo>
                    <a:pt x="1846415" y="925190"/>
                  </a:lnTo>
                  <a:lnTo>
                    <a:pt x="0" y="925190"/>
                  </a:lnTo>
                  <a:close/>
                </a:path>
              </a:pathLst>
            </a:custGeom>
            <a:solidFill>
              <a:srgbClr val="000000">
                <a:alpha val="56863"/>
              </a:srgbClr>
            </a:solidFill>
          </p:spPr>
        </p:sp>
      </p:grpSp>
      <p:sp>
        <p:nvSpPr>
          <p:cNvPr name="TextBox 5" id="5"/>
          <p:cNvSpPr txBox="true"/>
          <p:nvPr/>
        </p:nvSpPr>
        <p:spPr>
          <a:xfrm rot="0">
            <a:off x="2788103" y="2869708"/>
            <a:ext cx="13135631" cy="1966156"/>
          </a:xfrm>
          <a:prstGeom prst="rect">
            <a:avLst/>
          </a:prstGeom>
        </p:spPr>
        <p:txBody>
          <a:bodyPr anchor="t" rtlCol="false" tIns="0" lIns="0" bIns="0" rIns="0">
            <a:spAutoFit/>
          </a:bodyPr>
          <a:lstStyle/>
          <a:p>
            <a:pPr algn="ctr">
              <a:lnSpc>
                <a:spcPts val="5208"/>
              </a:lnSpc>
            </a:pPr>
            <a:r>
              <a:rPr lang="en-US" sz="5786" spc="-190">
                <a:solidFill>
                  <a:srgbClr val="FFFAEF"/>
                </a:solidFill>
                <a:latin typeface="Open Sans Extra Bold"/>
              </a:rPr>
              <a:t>BIG GAME CENSUS </a:t>
            </a:r>
          </a:p>
          <a:p>
            <a:pPr algn="ctr">
              <a:lnSpc>
                <a:spcPts val="14467"/>
              </a:lnSpc>
            </a:pPr>
            <a:r>
              <a:rPr lang="en-US" sz="5786" spc="-190">
                <a:solidFill>
                  <a:srgbClr val="FFFAEF"/>
                </a:solidFill>
                <a:latin typeface="Open Sans Extra Bold"/>
              </a:rPr>
              <a:t>ANALYTICS</a:t>
            </a:r>
          </a:p>
        </p:txBody>
      </p:sp>
      <p:sp>
        <p:nvSpPr>
          <p:cNvPr name="Freeform 6" id="6"/>
          <p:cNvSpPr/>
          <p:nvPr/>
        </p:nvSpPr>
        <p:spPr>
          <a:xfrm flipH="false" flipV="false" rot="0">
            <a:off x="0" y="-1920240"/>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3"/>
            <a:stretch>
              <a:fillRect l="0" t="0" r="0" b="0"/>
            </a:stretch>
          </a:blipFill>
        </p:spPr>
      </p:sp>
      <p:sp>
        <p:nvSpPr>
          <p:cNvPr name="TextBox 7" id="7"/>
          <p:cNvSpPr txBox="true"/>
          <p:nvPr/>
        </p:nvSpPr>
        <p:spPr>
          <a:xfrm rot="0">
            <a:off x="6973329" y="9430421"/>
            <a:ext cx="4341341" cy="470753"/>
          </a:xfrm>
          <a:prstGeom prst="rect">
            <a:avLst/>
          </a:prstGeom>
        </p:spPr>
        <p:txBody>
          <a:bodyPr anchor="t" rtlCol="false" tIns="0" lIns="0" bIns="0" rIns="0">
            <a:spAutoFit/>
          </a:bodyPr>
          <a:lstStyle/>
          <a:p>
            <a:pPr algn="ctr" marL="0" indent="0" lvl="0">
              <a:lnSpc>
                <a:spcPts val="3802"/>
              </a:lnSpc>
              <a:spcBef>
                <a:spcPct val="0"/>
              </a:spcBef>
            </a:pPr>
            <a:r>
              <a:rPr lang="en-US" sz="2716">
                <a:solidFill>
                  <a:srgbClr val="FFFFFF"/>
                </a:solidFill>
                <a:latin typeface="Canva Sans Bold"/>
              </a:rPr>
              <a:t>BY PREET JITENDRA JAIN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83036"/>
            <a:ext cx="18288000" cy="9520928"/>
          </a:xfrm>
          <a:custGeom>
            <a:avLst/>
            <a:gdLst/>
            <a:ahLst/>
            <a:cxnLst/>
            <a:rect r="r" b="b" t="t" l="l"/>
            <a:pathLst>
              <a:path h="9520928" w="18288000">
                <a:moveTo>
                  <a:pt x="0" y="0"/>
                </a:moveTo>
                <a:lnTo>
                  <a:pt x="18288000" y="0"/>
                </a:lnTo>
                <a:lnTo>
                  <a:pt x="18288000" y="9520928"/>
                </a:lnTo>
                <a:lnTo>
                  <a:pt x="0" y="9520928"/>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925" y="-174274"/>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40000"/>
              </a:srgbClr>
            </a:solidFill>
          </p:spPr>
        </p:sp>
      </p:grpSp>
      <p:grpSp>
        <p:nvGrpSpPr>
          <p:cNvPr name="Group 5" id="5"/>
          <p:cNvGrpSpPr/>
          <p:nvPr/>
        </p:nvGrpSpPr>
        <p:grpSpPr>
          <a:xfrm rot="0">
            <a:off x="-1357036" y="1025470"/>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24706"/>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2809204" y="1314528"/>
            <a:ext cx="13588474" cy="1002873"/>
          </a:xfrm>
          <a:prstGeom prst="rect">
            <a:avLst/>
          </a:prstGeom>
        </p:spPr>
        <p:txBody>
          <a:bodyPr anchor="t" rtlCol="false" tIns="0" lIns="0" bIns="0" rIns="0">
            <a:spAutoFit/>
          </a:bodyPr>
          <a:lstStyle/>
          <a:p>
            <a:pPr>
              <a:lnSpc>
                <a:spcPts val="8053"/>
              </a:lnSpc>
            </a:pPr>
            <a:r>
              <a:rPr lang="en-US" sz="6291">
                <a:solidFill>
                  <a:srgbClr val="FFFFFF"/>
                </a:solidFill>
                <a:latin typeface="Open Sans Extra Bold"/>
              </a:rPr>
              <a:t>Key Performance Indicator (KPI)</a:t>
            </a:r>
            <a:r>
              <a:rPr lang="en-US" sz="6291">
                <a:solidFill>
                  <a:srgbClr val="FFFFFF"/>
                </a:solidFill>
                <a:latin typeface="Open Sans Extra Bold"/>
              </a:rPr>
              <a:t> </a:t>
            </a:r>
          </a:p>
        </p:txBody>
      </p:sp>
      <p:sp>
        <p:nvSpPr>
          <p:cNvPr name="TextBox 9" id="9"/>
          <p:cNvSpPr txBox="true"/>
          <p:nvPr/>
        </p:nvSpPr>
        <p:spPr>
          <a:xfrm rot="0">
            <a:off x="3273923" y="3244869"/>
            <a:ext cx="12145371" cy="5857875"/>
          </a:xfrm>
          <a:prstGeom prst="rect">
            <a:avLst/>
          </a:prstGeom>
        </p:spPr>
        <p:txBody>
          <a:bodyPr anchor="t" rtlCol="false" tIns="0" lIns="0" bIns="0" rIns="0">
            <a:spAutoFit/>
          </a:bodyPr>
          <a:lstStyle/>
          <a:p>
            <a:pPr algn="l" marL="647700" indent="-323850" lvl="1">
              <a:lnSpc>
                <a:spcPts val="4200"/>
              </a:lnSpc>
              <a:buFont typeface="Arial"/>
              <a:buChar char="•"/>
            </a:pPr>
            <a:r>
              <a:rPr lang="en-US" sz="3000" strike="noStrike" u="none">
                <a:solidFill>
                  <a:srgbClr val="FFFFFF"/>
                </a:solidFill>
                <a:latin typeface="Lato"/>
              </a:rPr>
              <a:t>Average of latitude of player's birthplace and average of longitude of player's birthplace by their birth state </a:t>
            </a:r>
          </a:p>
          <a:p>
            <a:pPr algn="l">
              <a:lnSpc>
                <a:spcPts val="4200"/>
              </a:lnSpc>
            </a:pPr>
          </a:p>
          <a:p>
            <a:pPr algn="l" marL="647700" indent="-323850" lvl="1">
              <a:lnSpc>
                <a:spcPts val="4200"/>
              </a:lnSpc>
              <a:buFont typeface="Arial"/>
              <a:buChar char="•"/>
            </a:pPr>
            <a:r>
              <a:rPr lang="en-US" sz="3000" strike="noStrike" u="none">
                <a:solidFill>
                  <a:srgbClr val="FFFFFF"/>
                </a:solidFill>
                <a:latin typeface="Lato"/>
              </a:rPr>
              <a:t>Count of player's name and average of player's age by their birth state</a:t>
            </a:r>
          </a:p>
          <a:p>
            <a:pPr algn="l">
              <a:lnSpc>
                <a:spcPts val="4200"/>
              </a:lnSpc>
            </a:pPr>
          </a:p>
          <a:p>
            <a:pPr algn="l" marL="647700" indent="-323850" lvl="1">
              <a:lnSpc>
                <a:spcPts val="4200"/>
              </a:lnSpc>
              <a:buFont typeface="Arial"/>
              <a:buChar char="•"/>
            </a:pPr>
            <a:r>
              <a:rPr lang="en-US" sz="3000" strike="noStrike" u="none">
                <a:solidFill>
                  <a:srgbClr val="FFFFFF"/>
                </a:solidFill>
                <a:latin typeface="Lato"/>
              </a:rPr>
              <a:t>Count of particular years of population estimates by player's birthplace</a:t>
            </a:r>
          </a:p>
          <a:p>
            <a:pPr algn="l">
              <a:lnSpc>
                <a:spcPts val="4200"/>
              </a:lnSpc>
            </a:pPr>
          </a:p>
          <a:p>
            <a:pPr algn="l" marL="647700" indent="-323850" lvl="1">
              <a:lnSpc>
                <a:spcPts val="4200"/>
              </a:lnSpc>
              <a:buFont typeface="Arial"/>
              <a:buChar char="•"/>
            </a:pPr>
            <a:r>
              <a:rPr lang="en-US" sz="3000" strike="noStrike" u="none">
                <a:solidFill>
                  <a:srgbClr val="FFFFFF"/>
                </a:solidFill>
                <a:latin typeface="Lato"/>
              </a:rPr>
              <a:t>Table/ List of player’s team, age, their average weight and years they played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4858267" y="3939634"/>
            <a:ext cx="9312277" cy="1925061"/>
          </a:xfrm>
          <a:prstGeom prst="rect">
            <a:avLst/>
          </a:prstGeom>
        </p:spPr>
        <p:txBody>
          <a:bodyPr anchor="t" rtlCol="false" tIns="0" lIns="0" bIns="0" rIns="0">
            <a:spAutoFit/>
          </a:bodyPr>
          <a:lstStyle/>
          <a:p>
            <a:pPr algn="l" marL="0" indent="0" lvl="0">
              <a:lnSpc>
                <a:spcPts val="15432"/>
              </a:lnSpc>
              <a:spcBef>
                <a:spcPct val="0"/>
              </a:spcBef>
            </a:pPr>
            <a:r>
              <a:rPr lang="en-US" sz="12056">
                <a:solidFill>
                  <a:srgbClr val="FFFFFF"/>
                </a:solidFill>
                <a:latin typeface="Open Sans Ext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0">
            <a:off x="0" y="502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00000">
                <a:alpha val="56863"/>
              </a:srgbClr>
            </a:solidFill>
          </p:spPr>
        </p:sp>
      </p:grpSp>
      <p:grpSp>
        <p:nvGrpSpPr>
          <p:cNvPr name="Group 5" id="5"/>
          <p:cNvGrpSpPr/>
          <p:nvPr/>
        </p:nvGrpSpPr>
        <p:grpSpPr>
          <a:xfrm rot="0">
            <a:off x="2302883" y="2292807"/>
            <a:ext cx="13682234" cy="7316081"/>
            <a:chOff x="0" y="0"/>
            <a:chExt cx="3603551" cy="1926869"/>
          </a:xfrm>
        </p:grpSpPr>
        <p:sp>
          <p:nvSpPr>
            <p:cNvPr name="Freeform 6" id="6"/>
            <p:cNvSpPr/>
            <p:nvPr/>
          </p:nvSpPr>
          <p:spPr>
            <a:xfrm flipH="false" flipV="false" rot="0">
              <a:off x="0" y="0"/>
              <a:ext cx="3603551" cy="1926869"/>
            </a:xfrm>
            <a:custGeom>
              <a:avLst/>
              <a:gdLst/>
              <a:ahLst/>
              <a:cxnLst/>
              <a:rect r="r" b="b" t="t" l="l"/>
              <a:pathLst>
                <a:path h="1926869" w="3603551">
                  <a:moveTo>
                    <a:pt x="0" y="0"/>
                  </a:moveTo>
                  <a:lnTo>
                    <a:pt x="3603551" y="0"/>
                  </a:lnTo>
                  <a:lnTo>
                    <a:pt x="3603551" y="1926869"/>
                  </a:lnTo>
                  <a:lnTo>
                    <a:pt x="0" y="1926869"/>
                  </a:lnTo>
                  <a:close/>
                </a:path>
              </a:pathLst>
            </a:custGeom>
            <a:solidFill>
              <a:srgbClr val="FFFFFF">
                <a:alpha val="92941"/>
              </a:srgbClr>
            </a:solidFill>
          </p:spPr>
        </p:sp>
        <p:sp>
          <p:nvSpPr>
            <p:cNvPr name="TextBox 7" id="7"/>
            <p:cNvSpPr txBox="true"/>
            <p:nvPr/>
          </p:nvSpPr>
          <p:spPr>
            <a:xfrm>
              <a:off x="0" y="-47625"/>
              <a:ext cx="3603551" cy="1974494"/>
            </a:xfrm>
            <a:prstGeom prst="rect">
              <a:avLst/>
            </a:prstGeom>
          </p:spPr>
          <p:txBody>
            <a:bodyPr anchor="ctr" rtlCol="false" tIns="50800" lIns="50800" bIns="50800" rIns="50800"/>
            <a:lstStyle/>
            <a:p>
              <a:pPr algn="ctr">
                <a:lnSpc>
                  <a:spcPts val="3080"/>
                </a:lnSpc>
              </a:pPr>
            </a:p>
          </p:txBody>
        </p:sp>
      </p:grpSp>
      <p:graphicFrame>
        <p:nvGraphicFramePr>
          <p:cNvPr name="Table 8" id="8"/>
          <p:cNvGraphicFramePr>
            <a:graphicFrameLocks noGrp="true"/>
          </p:cNvGraphicFramePr>
          <p:nvPr/>
        </p:nvGraphicFramePr>
        <p:xfrm>
          <a:off x="2302883" y="2292807"/>
          <a:ext cx="13682234" cy="7316081"/>
        </p:xfrm>
        <a:graphic>
          <a:graphicData uri="http://schemas.openxmlformats.org/drawingml/2006/table">
            <a:tbl>
              <a:tblPr/>
              <a:tblGrid>
                <a:gridCol w="5655705"/>
                <a:gridCol w="8026529"/>
              </a:tblGrid>
              <a:tr h="1172994">
                <a:tc>
                  <a:txBody>
                    <a:bodyPr anchor="t" rtlCol="false"/>
                    <a:lstStyle/>
                    <a:p>
                      <a:pPr algn="l">
                        <a:lnSpc>
                          <a:spcPts val="4200"/>
                        </a:lnSpc>
                        <a:defRPr/>
                      </a:pPr>
                      <a:r>
                        <a:rPr lang="en-US" sz="3000">
                          <a:solidFill>
                            <a:srgbClr val="373737"/>
                          </a:solidFill>
                          <a:latin typeface="Lato Bold"/>
                        </a:rPr>
                        <a:t>Project Title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Big Game Census Analytics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20704">
                <a:tc>
                  <a:txBody>
                    <a:bodyPr anchor="t" rtlCol="false"/>
                    <a:lstStyle/>
                    <a:p>
                      <a:pPr algn="l">
                        <a:lnSpc>
                          <a:spcPts val="4200"/>
                        </a:lnSpc>
                        <a:defRPr/>
                      </a:pPr>
                      <a:r>
                        <a:rPr lang="en-US" sz="3000">
                          <a:solidFill>
                            <a:srgbClr val="373737"/>
                          </a:solidFill>
                          <a:latin typeface="Lato Bold"/>
                        </a:rPr>
                        <a:t>Technology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Data Science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20704">
                <a:tc>
                  <a:txBody>
                    <a:bodyPr anchor="t" rtlCol="false"/>
                    <a:lstStyle/>
                    <a:p>
                      <a:pPr algn="l">
                        <a:lnSpc>
                          <a:spcPts val="4200"/>
                        </a:lnSpc>
                        <a:defRPr/>
                      </a:pPr>
                      <a:r>
                        <a:rPr lang="en-US" sz="3000">
                          <a:solidFill>
                            <a:srgbClr val="373737"/>
                          </a:solidFill>
                          <a:latin typeface="Lato Bold"/>
                        </a:rPr>
                        <a:t>Domain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Sports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20704">
                <a:tc>
                  <a:txBody>
                    <a:bodyPr anchor="t" rtlCol="false"/>
                    <a:lstStyle/>
                    <a:p>
                      <a:pPr algn="l">
                        <a:lnSpc>
                          <a:spcPts val="4200"/>
                        </a:lnSpc>
                        <a:defRPr/>
                      </a:pPr>
                      <a:r>
                        <a:rPr lang="en-US" sz="3000">
                          <a:solidFill>
                            <a:srgbClr val="373737"/>
                          </a:solidFill>
                          <a:latin typeface="Lato Bold"/>
                        </a:rPr>
                        <a:t>Project Difficulty Level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Advanced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60272">
                <a:tc>
                  <a:txBody>
                    <a:bodyPr anchor="t" rtlCol="false"/>
                    <a:lstStyle/>
                    <a:p>
                      <a:pPr algn="l">
                        <a:lnSpc>
                          <a:spcPts val="4200"/>
                        </a:lnSpc>
                        <a:defRPr/>
                      </a:pPr>
                      <a:r>
                        <a:rPr lang="en-US" sz="3000">
                          <a:solidFill>
                            <a:srgbClr val="373737"/>
                          </a:solidFill>
                          <a:latin typeface="Lato Bold"/>
                        </a:rPr>
                        <a:t>Programming Language used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Python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20704">
                <a:tc>
                  <a:txBody>
                    <a:bodyPr anchor="t" rtlCol="false"/>
                    <a:lstStyle/>
                    <a:p>
                      <a:pPr algn="l">
                        <a:lnSpc>
                          <a:spcPts val="4200"/>
                        </a:lnSpc>
                        <a:defRPr/>
                      </a:pPr>
                      <a:r>
                        <a:rPr lang="en-US" sz="3000">
                          <a:solidFill>
                            <a:srgbClr val="373737"/>
                          </a:solidFill>
                          <a:latin typeface="Lato Bold"/>
                        </a:rPr>
                        <a:t>Tools Used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373737"/>
                          </a:solidFill>
                          <a:latin typeface="Lato Bold"/>
                        </a:rPr>
                        <a:t>Google Colab, Power BI, Excel, Canva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4439106" y="570804"/>
            <a:ext cx="9409789" cy="1356308"/>
          </a:xfrm>
          <a:prstGeom prst="rect">
            <a:avLst/>
          </a:prstGeom>
        </p:spPr>
        <p:txBody>
          <a:bodyPr anchor="t" rtlCol="false" tIns="0" lIns="0" bIns="0" rIns="0">
            <a:spAutoFit/>
          </a:bodyPr>
          <a:lstStyle/>
          <a:p>
            <a:pPr>
              <a:lnSpc>
                <a:spcPts val="10957"/>
              </a:lnSpc>
            </a:pPr>
            <a:r>
              <a:rPr lang="en-US" sz="8560">
                <a:solidFill>
                  <a:srgbClr val="FFFFFF"/>
                </a:solidFill>
                <a:latin typeface="Open Sans Extra Bold"/>
              </a:rPr>
              <a:t>PROJECT DETAILS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4045" b="-23235"/>
            </a:stretch>
          </a:blipFill>
        </p:spPr>
      </p:sp>
      <p:grpSp>
        <p:nvGrpSpPr>
          <p:cNvPr name="Group 3" id="3"/>
          <p:cNvGrpSpPr/>
          <p:nvPr/>
        </p:nvGrpSpPr>
        <p:grpSpPr>
          <a:xfrm rot="0">
            <a:off x="8925" y="5020"/>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40000"/>
              </a:srgbClr>
            </a:solidFill>
          </p:spPr>
        </p:sp>
      </p:grpSp>
      <p:grpSp>
        <p:nvGrpSpPr>
          <p:cNvPr name="Group 5" id="5"/>
          <p:cNvGrpSpPr/>
          <p:nvPr/>
        </p:nvGrpSpPr>
        <p:grpSpPr>
          <a:xfrm rot="0">
            <a:off x="-1357036" y="1025470"/>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24706"/>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Freeform 8" id="8"/>
          <p:cNvSpPr/>
          <p:nvPr/>
        </p:nvSpPr>
        <p:spPr>
          <a:xfrm flipH="false" flipV="false" rot="0">
            <a:off x="2420864" y="7599958"/>
            <a:ext cx="2422726" cy="1026355"/>
          </a:xfrm>
          <a:custGeom>
            <a:avLst/>
            <a:gdLst/>
            <a:ahLst/>
            <a:cxnLst/>
            <a:rect r="r" b="b" t="t" l="l"/>
            <a:pathLst>
              <a:path h="1026355" w="2422726">
                <a:moveTo>
                  <a:pt x="0" y="0"/>
                </a:moveTo>
                <a:lnTo>
                  <a:pt x="2422726" y="0"/>
                </a:lnTo>
                <a:lnTo>
                  <a:pt x="2422726" y="1026355"/>
                </a:lnTo>
                <a:lnTo>
                  <a:pt x="0" y="1026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754525" y="3299836"/>
            <a:ext cx="10056540" cy="4813300"/>
          </a:xfrm>
          <a:prstGeom prst="rect">
            <a:avLst/>
          </a:prstGeom>
        </p:spPr>
        <p:txBody>
          <a:bodyPr anchor="t" rtlCol="false" tIns="0" lIns="0" bIns="0" rIns="0">
            <a:spAutoFit/>
          </a:bodyPr>
          <a:lstStyle/>
          <a:p>
            <a:pPr>
              <a:lnSpc>
                <a:spcPts val="3500"/>
              </a:lnSpc>
            </a:pPr>
            <a:r>
              <a:rPr lang="en-US" sz="2500">
                <a:solidFill>
                  <a:srgbClr val="FFFFFF"/>
                </a:solidFill>
                <a:latin typeface="Lato"/>
              </a:rPr>
              <a:t>This Big Game Census data visualization takes a fun look at where Super Bowl 52 </a:t>
            </a:r>
            <a:r>
              <a:rPr lang="en-US" sz="2500">
                <a:solidFill>
                  <a:srgbClr val="FFFFFF"/>
                </a:solidFill>
                <a:latin typeface="Lato"/>
              </a:rPr>
              <a:t>players come from, the related population figures, and opens up pathways (via embedded links) to additional census data points.</a:t>
            </a:r>
          </a:p>
          <a:p>
            <a:pPr>
              <a:lnSpc>
                <a:spcPts val="3500"/>
              </a:lnSpc>
            </a:pPr>
            <a:r>
              <a:rPr lang="en-US" sz="2500">
                <a:solidFill>
                  <a:srgbClr val="FFFFFF"/>
                </a:solidFill>
                <a:latin typeface="Lato"/>
              </a:rPr>
              <a:t>The dataset came about when two hapless data nerds had their teams eliminated from the playoffs, thus turning to data to try to find more rooting interests for Super Bowl 52. The rosters for both, competing teams are included, with the corresponding roster information and birthplace and state population information. The developers utilized</a:t>
            </a:r>
          </a:p>
          <a:p>
            <a:pPr>
              <a:lnSpc>
                <a:spcPts val="3500"/>
              </a:lnSpc>
            </a:pPr>
            <a:r>
              <a:rPr lang="en-US" sz="2500">
                <a:solidFill>
                  <a:srgbClr val="FFFFFF"/>
                </a:solidFill>
                <a:latin typeface="Lato"/>
              </a:rPr>
              <a:t>census data pulled from census.gov, and roster information from Yahoo Sports, and designed the data visualization within the Power BI .</a:t>
            </a:r>
          </a:p>
        </p:txBody>
      </p:sp>
      <p:sp>
        <p:nvSpPr>
          <p:cNvPr name="TextBox 10" id="10"/>
          <p:cNvSpPr txBox="true"/>
          <p:nvPr/>
        </p:nvSpPr>
        <p:spPr>
          <a:xfrm rot="0">
            <a:off x="4692643" y="1398169"/>
            <a:ext cx="8187239" cy="1002873"/>
          </a:xfrm>
          <a:prstGeom prst="rect">
            <a:avLst/>
          </a:prstGeom>
        </p:spPr>
        <p:txBody>
          <a:bodyPr anchor="t" rtlCol="false" tIns="0" lIns="0" bIns="0" rIns="0">
            <a:spAutoFit/>
          </a:bodyPr>
          <a:lstStyle/>
          <a:p>
            <a:pPr>
              <a:lnSpc>
                <a:spcPts val="8053"/>
              </a:lnSpc>
            </a:pPr>
            <a:r>
              <a:rPr lang="en-US" sz="6291">
                <a:solidFill>
                  <a:srgbClr val="FFFFFF"/>
                </a:solidFill>
                <a:latin typeface="Open Sans Extra Bold"/>
              </a:rPr>
              <a:t>INTRODUCTION</a:t>
            </a:r>
          </a:p>
        </p:txBody>
      </p:sp>
      <p:sp>
        <p:nvSpPr>
          <p:cNvPr name="Freeform 11" id="11"/>
          <p:cNvSpPr/>
          <p:nvPr/>
        </p:nvSpPr>
        <p:spPr>
          <a:xfrm flipH="false" flipV="false" rot="0">
            <a:off x="1028700" y="2886149"/>
            <a:ext cx="5207054" cy="4519723"/>
          </a:xfrm>
          <a:custGeom>
            <a:avLst/>
            <a:gdLst/>
            <a:ahLst/>
            <a:cxnLst/>
            <a:rect r="r" b="b" t="t" l="l"/>
            <a:pathLst>
              <a:path h="4519723" w="5207054">
                <a:moveTo>
                  <a:pt x="0" y="0"/>
                </a:moveTo>
                <a:lnTo>
                  <a:pt x="5207054" y="0"/>
                </a:lnTo>
                <a:lnTo>
                  <a:pt x="5207054" y="4519723"/>
                </a:lnTo>
                <a:lnTo>
                  <a:pt x="0" y="4519723"/>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4045" b="-23235"/>
            </a:stretch>
          </a:blipFill>
        </p:spPr>
      </p:sp>
      <p:grpSp>
        <p:nvGrpSpPr>
          <p:cNvPr name="Group 3" id="3"/>
          <p:cNvGrpSpPr/>
          <p:nvPr/>
        </p:nvGrpSpPr>
        <p:grpSpPr>
          <a:xfrm rot="0">
            <a:off x="-1331904" y="437168"/>
            <a:ext cx="20286596" cy="1628615"/>
            <a:chOff x="0" y="0"/>
            <a:chExt cx="5342972" cy="428936"/>
          </a:xfrm>
        </p:grpSpPr>
        <p:sp>
          <p:nvSpPr>
            <p:cNvPr name="Freeform 4" id="4"/>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EFEFF">
                <a:alpha val="34902"/>
              </a:srgbClr>
            </a:solidFill>
          </p:spPr>
        </p:sp>
        <p:sp>
          <p:nvSpPr>
            <p:cNvPr name="TextBox 5" id="5"/>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4111998" y="683785"/>
            <a:ext cx="9398791" cy="948690"/>
          </a:xfrm>
          <a:prstGeom prst="rect">
            <a:avLst/>
          </a:prstGeom>
        </p:spPr>
        <p:txBody>
          <a:bodyPr anchor="t" rtlCol="false" tIns="0" lIns="0" bIns="0" rIns="0">
            <a:spAutoFit/>
          </a:bodyPr>
          <a:lstStyle/>
          <a:p>
            <a:pPr>
              <a:lnSpc>
                <a:spcPts val="7680"/>
              </a:lnSpc>
            </a:pPr>
            <a:r>
              <a:rPr lang="en-US" sz="6000">
                <a:solidFill>
                  <a:srgbClr val="FFFFFF"/>
                </a:solidFill>
                <a:latin typeface="Open Sans Extra Bold"/>
              </a:rPr>
              <a:t>DATASET INFORMATION</a:t>
            </a:r>
          </a:p>
        </p:txBody>
      </p:sp>
      <p:sp>
        <p:nvSpPr>
          <p:cNvPr name="TextBox 7" id="7"/>
          <p:cNvSpPr txBox="true"/>
          <p:nvPr/>
        </p:nvSpPr>
        <p:spPr>
          <a:xfrm rot="0">
            <a:off x="1843375" y="2391299"/>
            <a:ext cx="15415925" cy="7324725"/>
          </a:xfrm>
          <a:prstGeom prst="rect">
            <a:avLst/>
          </a:prstGeom>
        </p:spPr>
        <p:txBody>
          <a:bodyPr anchor="t" rtlCol="false" tIns="0" lIns="0" bIns="0" rIns="0">
            <a:spAutoFit/>
          </a:bodyPr>
          <a:lstStyle/>
          <a:p>
            <a:pPr algn="l" marL="647700" indent="-323850" lvl="1">
              <a:lnSpc>
                <a:spcPts val="3600"/>
              </a:lnSpc>
              <a:buFont typeface="Arial"/>
              <a:buChar char="•"/>
            </a:pPr>
            <a:r>
              <a:rPr lang="en-US" sz="3000" strike="noStrike" u="none">
                <a:solidFill>
                  <a:srgbClr val="FFFFFF"/>
                </a:solidFill>
                <a:latin typeface="Lato Bold"/>
              </a:rPr>
              <a:t>Player  Name : Count of player's name considered.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Bold"/>
              </a:rPr>
              <a:t>Age : average of player's age considered.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Bold"/>
              </a:rPr>
              <a:t>Player Birth State : Birth state of the player</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Bold"/>
              </a:rPr>
              <a:t>Location :</a:t>
            </a:r>
            <a:r>
              <a:rPr lang="en-US" sz="3000" strike="noStrike" u="none">
                <a:solidFill>
                  <a:srgbClr val="FFFFFF"/>
                </a:solidFill>
                <a:latin typeface="Lato"/>
              </a:rPr>
              <a:t> Average of latitude of player's birthplace and average of longitude of player's birthplace by their birth state considered.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a:rPr>
              <a:t>Weight: Avg. weight of the player is considered.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a:rPr>
              <a:t>Position : Position of the the player on field.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a:rPr>
              <a:t>Team: Name of the team of which player represents is mentioned.</a:t>
            </a:r>
          </a:p>
          <a:p>
            <a:pPr algn="l">
              <a:lnSpc>
                <a:spcPts val="3600"/>
              </a:lnSpc>
            </a:pPr>
          </a:p>
          <a:p>
            <a:pPr algn="l" marL="647700" indent="-323850" lvl="1">
              <a:lnSpc>
                <a:spcPts val="3600"/>
              </a:lnSpc>
              <a:buFont typeface="Arial"/>
              <a:buChar char="•"/>
            </a:pPr>
            <a:r>
              <a:rPr lang="en-US" sz="3000" strike="noStrike" u="none">
                <a:solidFill>
                  <a:srgbClr val="FFFFFF"/>
                </a:solidFill>
                <a:latin typeface="Lato"/>
              </a:rPr>
              <a:t>Population Estimate : Count of population estimates 2016 considered.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83036"/>
            <a:ext cx="18288000" cy="9520928"/>
          </a:xfrm>
          <a:custGeom>
            <a:avLst/>
            <a:gdLst/>
            <a:ahLst/>
            <a:cxnLst/>
            <a:rect r="r" b="b" t="t" l="l"/>
            <a:pathLst>
              <a:path h="9520928" w="18288000">
                <a:moveTo>
                  <a:pt x="0" y="0"/>
                </a:moveTo>
                <a:lnTo>
                  <a:pt x="18288000" y="0"/>
                </a:lnTo>
                <a:lnTo>
                  <a:pt x="18288000" y="9520928"/>
                </a:lnTo>
                <a:lnTo>
                  <a:pt x="0" y="9520928"/>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7" t="-13649" r="-3677" b="-9586"/>
            </a:stretch>
          </a:blipFill>
        </p:spPr>
      </p:sp>
      <p:grpSp>
        <p:nvGrpSpPr>
          <p:cNvPr name="Group 3" id="3"/>
          <p:cNvGrpSpPr/>
          <p:nvPr/>
        </p:nvGrpSpPr>
        <p:grpSpPr>
          <a:xfrm rot="0">
            <a:off x="-1331904" y="437168"/>
            <a:ext cx="20286596" cy="1628615"/>
            <a:chOff x="0" y="0"/>
            <a:chExt cx="5342972" cy="428936"/>
          </a:xfrm>
        </p:grpSpPr>
        <p:sp>
          <p:nvSpPr>
            <p:cNvPr name="Freeform 4" id="4"/>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DFDFD">
                <a:alpha val="46667"/>
              </a:srgbClr>
            </a:solidFill>
          </p:spPr>
        </p:sp>
        <p:sp>
          <p:nvSpPr>
            <p:cNvPr name="TextBox 5" id="5"/>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2879351" y="758080"/>
            <a:ext cx="13544968" cy="948690"/>
          </a:xfrm>
          <a:prstGeom prst="rect">
            <a:avLst/>
          </a:prstGeom>
        </p:spPr>
        <p:txBody>
          <a:bodyPr anchor="t" rtlCol="false" tIns="0" lIns="0" bIns="0" rIns="0">
            <a:spAutoFit/>
          </a:bodyPr>
          <a:lstStyle/>
          <a:p>
            <a:pPr>
              <a:lnSpc>
                <a:spcPts val="7680"/>
              </a:lnSpc>
            </a:pPr>
            <a:r>
              <a:rPr lang="en-US" sz="6000">
                <a:solidFill>
                  <a:srgbClr val="FFFFFF"/>
                </a:solidFill>
                <a:latin typeface="Open Sans Extra Bold"/>
              </a:rPr>
              <a:t>Key Performance Indicator (KPI)</a:t>
            </a:r>
            <a:r>
              <a:rPr lang="en-US" sz="6000">
                <a:solidFill>
                  <a:srgbClr val="FFFFFF"/>
                </a:solidFill>
                <a:latin typeface="Open Sans Extra Bold"/>
              </a:rPr>
              <a:t> </a:t>
            </a:r>
          </a:p>
        </p:txBody>
      </p:sp>
      <p:sp>
        <p:nvSpPr>
          <p:cNvPr name="TextBox 7" id="7"/>
          <p:cNvSpPr txBox="true"/>
          <p:nvPr/>
        </p:nvSpPr>
        <p:spPr>
          <a:xfrm rot="0">
            <a:off x="1268009" y="2850755"/>
            <a:ext cx="15751983" cy="4791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Lato"/>
              </a:rPr>
              <a:t>Average of latitude of player's birthplace and average of longitude of player's birthplace by their birth state </a:t>
            </a:r>
          </a:p>
          <a:p>
            <a:pPr>
              <a:lnSpc>
                <a:spcPts val="4200"/>
              </a:lnSpc>
            </a:pPr>
          </a:p>
          <a:p>
            <a:pPr marL="647700" indent="-323850" lvl="1">
              <a:lnSpc>
                <a:spcPts val="4200"/>
              </a:lnSpc>
              <a:buFont typeface="Arial"/>
              <a:buChar char="•"/>
            </a:pPr>
            <a:r>
              <a:rPr lang="en-US" sz="3000">
                <a:solidFill>
                  <a:srgbClr val="FFFFFF"/>
                </a:solidFill>
                <a:latin typeface="Lato"/>
              </a:rPr>
              <a:t>Count of player's name and average of player's age by their birth state</a:t>
            </a:r>
          </a:p>
          <a:p>
            <a:pPr>
              <a:lnSpc>
                <a:spcPts val="4200"/>
              </a:lnSpc>
            </a:pPr>
          </a:p>
          <a:p>
            <a:pPr marL="647700" indent="-323850" lvl="1">
              <a:lnSpc>
                <a:spcPts val="4200"/>
              </a:lnSpc>
              <a:buFont typeface="Arial"/>
              <a:buChar char="•"/>
            </a:pPr>
            <a:r>
              <a:rPr lang="en-US" sz="3000">
                <a:solidFill>
                  <a:srgbClr val="FFFFFF"/>
                </a:solidFill>
                <a:latin typeface="Lato"/>
              </a:rPr>
              <a:t>Count of particular years of population estimates by player's birthplace</a:t>
            </a:r>
          </a:p>
          <a:p>
            <a:pPr>
              <a:lnSpc>
                <a:spcPts val="4200"/>
              </a:lnSpc>
            </a:pPr>
          </a:p>
          <a:p>
            <a:pPr marL="647700" indent="-323850" lvl="1">
              <a:lnSpc>
                <a:spcPts val="4200"/>
              </a:lnSpc>
              <a:buFont typeface="Arial"/>
              <a:buChar char="•"/>
            </a:pPr>
            <a:r>
              <a:rPr lang="en-US" sz="3000">
                <a:solidFill>
                  <a:srgbClr val="FFFFFF"/>
                </a:solidFill>
                <a:latin typeface="Lato"/>
              </a:rPr>
              <a:t>Table/ List of player’s team, age, their average weight and years they played</a:t>
            </a:r>
          </a:p>
          <a:p>
            <a:pPr algn="l">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717116" y="3885866"/>
            <a:ext cx="11294778" cy="1815043"/>
          </a:xfrm>
          <a:prstGeom prst="rect">
            <a:avLst/>
          </a:prstGeom>
        </p:spPr>
        <p:txBody>
          <a:bodyPr anchor="t" rtlCol="false" tIns="0" lIns="0" bIns="0" rIns="0">
            <a:spAutoFit/>
          </a:bodyPr>
          <a:lstStyle/>
          <a:p>
            <a:pPr>
              <a:lnSpc>
                <a:spcPts val="14585"/>
              </a:lnSpc>
            </a:pPr>
            <a:r>
              <a:rPr lang="en-US" sz="11394">
                <a:solidFill>
                  <a:srgbClr val="FFFFFF"/>
                </a:solidFill>
                <a:latin typeface="Open Sans Extra Bold"/>
              </a:rPr>
              <a:t>THANK YOU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925" y="-174274"/>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40000"/>
              </a:srgbClr>
            </a:solidFill>
          </p:spPr>
        </p:sp>
      </p:grpSp>
      <p:grpSp>
        <p:nvGrpSpPr>
          <p:cNvPr name="Group 5" id="5"/>
          <p:cNvGrpSpPr/>
          <p:nvPr/>
        </p:nvGrpSpPr>
        <p:grpSpPr>
          <a:xfrm rot="0">
            <a:off x="-1357036" y="1025470"/>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24706"/>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2608519" y="3653678"/>
            <a:ext cx="13685004" cy="4791075"/>
          </a:xfrm>
          <a:prstGeom prst="rect">
            <a:avLst/>
          </a:prstGeom>
        </p:spPr>
        <p:txBody>
          <a:bodyPr anchor="t" rtlCol="false" tIns="0" lIns="0" bIns="0" rIns="0">
            <a:spAutoFit/>
          </a:bodyPr>
          <a:lstStyle/>
          <a:p>
            <a:pPr>
              <a:lnSpc>
                <a:spcPts val="4200"/>
              </a:lnSpc>
            </a:pPr>
            <a:r>
              <a:rPr lang="en-US" sz="3000">
                <a:solidFill>
                  <a:srgbClr val="FFFFFF"/>
                </a:solidFill>
                <a:latin typeface="Lato"/>
              </a:rPr>
              <a:t>This Big Game Census data visualization takes a fun look at where Super Bowl 52 </a:t>
            </a:r>
            <a:r>
              <a:rPr lang="en-US" sz="3000">
                <a:solidFill>
                  <a:srgbClr val="FFFFFF"/>
                </a:solidFill>
                <a:latin typeface="Lato"/>
              </a:rPr>
              <a:t>players come from, the related population figures, and opens up pathways (via embedded links) to additional census data points. The dataset came about when two hapless data nerds had their teams eliminated from the playoffs, thus turning to data to try to find more rooting interests for Super Bowl 52. The rosters for both, competing teams are included, with the corresponding roster information and birthplace and state population information. The developers utilized</a:t>
            </a:r>
          </a:p>
          <a:p>
            <a:pPr>
              <a:lnSpc>
                <a:spcPts val="4200"/>
              </a:lnSpc>
            </a:pPr>
            <a:r>
              <a:rPr lang="en-US" sz="3000">
                <a:solidFill>
                  <a:srgbClr val="FFFFFF"/>
                </a:solidFill>
                <a:latin typeface="Lato"/>
              </a:rPr>
              <a:t>census data pulled from census.gov, and roster information from Yahoo Sports, and designed the data visualization within the Power BI .</a:t>
            </a:r>
          </a:p>
        </p:txBody>
      </p:sp>
      <p:sp>
        <p:nvSpPr>
          <p:cNvPr name="TextBox 9" id="9"/>
          <p:cNvSpPr txBox="true"/>
          <p:nvPr/>
        </p:nvSpPr>
        <p:spPr>
          <a:xfrm rot="0">
            <a:off x="5700322" y="1314528"/>
            <a:ext cx="8187239" cy="1002873"/>
          </a:xfrm>
          <a:prstGeom prst="rect">
            <a:avLst/>
          </a:prstGeom>
        </p:spPr>
        <p:txBody>
          <a:bodyPr anchor="t" rtlCol="false" tIns="0" lIns="0" bIns="0" rIns="0">
            <a:spAutoFit/>
          </a:bodyPr>
          <a:lstStyle/>
          <a:p>
            <a:pPr>
              <a:lnSpc>
                <a:spcPts val="8053"/>
              </a:lnSpc>
            </a:pPr>
            <a:r>
              <a:rPr lang="en-US" sz="6291">
                <a:solidFill>
                  <a:srgbClr val="FFFFFF"/>
                </a:solidFill>
                <a:latin typeface="Open Sans Extra Bold"/>
              </a:rPr>
              <a:t>INTRODUCTION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925" y="-174274"/>
            <a:ext cx="18279075" cy="10281980"/>
            <a:chOff x="0" y="0"/>
            <a:chExt cx="3402471" cy="1913890"/>
          </a:xfrm>
        </p:grpSpPr>
        <p:sp>
          <p:nvSpPr>
            <p:cNvPr name="Freeform 4" id="4"/>
            <p:cNvSpPr/>
            <p:nvPr/>
          </p:nvSpPr>
          <p:spPr>
            <a:xfrm flipH="false" flipV="false" rot="0">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000000">
                <a:alpha val="40000"/>
              </a:srgbClr>
            </a:solidFill>
          </p:spPr>
        </p:sp>
      </p:grpSp>
      <p:grpSp>
        <p:nvGrpSpPr>
          <p:cNvPr name="Group 5" id="5"/>
          <p:cNvGrpSpPr/>
          <p:nvPr/>
        </p:nvGrpSpPr>
        <p:grpSpPr>
          <a:xfrm rot="0">
            <a:off x="-1424271" y="435705"/>
            <a:ext cx="20286596" cy="1628615"/>
            <a:chOff x="0" y="0"/>
            <a:chExt cx="5342972" cy="428936"/>
          </a:xfrm>
        </p:grpSpPr>
        <p:sp>
          <p:nvSpPr>
            <p:cNvPr name="Freeform 6" id="6"/>
            <p:cNvSpPr/>
            <p:nvPr/>
          </p:nvSpPr>
          <p:spPr>
            <a:xfrm flipH="false" flipV="false" rot="0">
              <a:off x="0" y="0"/>
              <a:ext cx="5342972" cy="428936"/>
            </a:xfrm>
            <a:custGeom>
              <a:avLst/>
              <a:gdLst/>
              <a:ahLst/>
              <a:cxnLst/>
              <a:rect r="r" b="b" t="t" l="l"/>
              <a:pathLst>
                <a:path h="428936" w="5342972">
                  <a:moveTo>
                    <a:pt x="0" y="0"/>
                  </a:moveTo>
                  <a:lnTo>
                    <a:pt x="5342972" y="0"/>
                  </a:lnTo>
                  <a:lnTo>
                    <a:pt x="5342972" y="428936"/>
                  </a:lnTo>
                  <a:lnTo>
                    <a:pt x="0" y="428936"/>
                  </a:lnTo>
                  <a:close/>
                </a:path>
              </a:pathLst>
            </a:custGeom>
            <a:solidFill>
              <a:srgbClr val="FFFFFF">
                <a:alpha val="24706"/>
              </a:srgbClr>
            </a:solidFill>
          </p:spPr>
        </p:sp>
        <p:sp>
          <p:nvSpPr>
            <p:cNvPr name="TextBox 7" id="7"/>
            <p:cNvSpPr txBox="true"/>
            <p:nvPr/>
          </p:nvSpPr>
          <p:spPr>
            <a:xfrm>
              <a:off x="0" y="-47625"/>
              <a:ext cx="5342972" cy="476561"/>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2664549" y="2493421"/>
            <a:ext cx="13685004" cy="7614285"/>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Bold"/>
              </a:rPr>
              <a:t>Player</a:t>
            </a:r>
            <a:r>
              <a:rPr lang="en-US" sz="3000">
                <a:solidFill>
                  <a:srgbClr val="FFFFFF"/>
                </a:solidFill>
                <a:latin typeface="Lato Bold"/>
              </a:rPr>
              <a:t> Name : Count of player's name considered.</a:t>
            </a:r>
          </a:p>
          <a:p>
            <a:pPr>
              <a:lnSpc>
                <a:spcPts val="3569"/>
              </a:lnSpc>
            </a:pPr>
          </a:p>
          <a:p>
            <a:pPr marL="647700" indent="-323850" lvl="1">
              <a:lnSpc>
                <a:spcPts val="3569"/>
              </a:lnSpc>
              <a:buFont typeface="Arial"/>
              <a:buChar char="•"/>
            </a:pPr>
            <a:r>
              <a:rPr lang="en-US" sz="3000">
                <a:solidFill>
                  <a:srgbClr val="FFFFFF"/>
                </a:solidFill>
                <a:latin typeface="Lato Bold"/>
              </a:rPr>
              <a:t>Age : average of player's age considered.</a:t>
            </a:r>
          </a:p>
          <a:p>
            <a:pPr>
              <a:lnSpc>
                <a:spcPts val="3569"/>
              </a:lnSpc>
            </a:pPr>
          </a:p>
          <a:p>
            <a:pPr marL="647700" indent="-323850" lvl="1">
              <a:lnSpc>
                <a:spcPts val="3569"/>
              </a:lnSpc>
              <a:buFont typeface="Arial"/>
              <a:buChar char="•"/>
            </a:pPr>
            <a:r>
              <a:rPr lang="en-US" sz="3000">
                <a:solidFill>
                  <a:srgbClr val="FFFFFF"/>
                </a:solidFill>
                <a:latin typeface="Lato Bold"/>
              </a:rPr>
              <a:t>Player Birth State : Birth state of the player</a:t>
            </a:r>
          </a:p>
          <a:p>
            <a:pPr>
              <a:lnSpc>
                <a:spcPts val="3569"/>
              </a:lnSpc>
            </a:pPr>
          </a:p>
          <a:p>
            <a:pPr marL="647700" indent="-323850" lvl="1">
              <a:lnSpc>
                <a:spcPts val="3569"/>
              </a:lnSpc>
              <a:buFont typeface="Arial"/>
              <a:buChar char="•"/>
            </a:pPr>
            <a:r>
              <a:rPr lang="en-US" sz="3000">
                <a:solidFill>
                  <a:srgbClr val="FFFFFF"/>
                </a:solidFill>
                <a:latin typeface="Lato Bold"/>
              </a:rPr>
              <a:t>Location :</a:t>
            </a:r>
            <a:r>
              <a:rPr lang="en-US" sz="3000">
                <a:solidFill>
                  <a:srgbClr val="FFFFFF"/>
                </a:solidFill>
                <a:latin typeface="Lato"/>
              </a:rPr>
              <a:t> Average of latitude of player's birthplace and average of longitude of player's birthplace by their birth state considered.</a:t>
            </a:r>
          </a:p>
          <a:p>
            <a:pPr>
              <a:lnSpc>
                <a:spcPts val="3569"/>
              </a:lnSpc>
            </a:pPr>
          </a:p>
          <a:p>
            <a:pPr marL="647700" indent="-323850" lvl="1">
              <a:lnSpc>
                <a:spcPts val="3569"/>
              </a:lnSpc>
              <a:buFont typeface="Arial"/>
              <a:buChar char="•"/>
            </a:pPr>
            <a:r>
              <a:rPr lang="en-US" sz="3000">
                <a:solidFill>
                  <a:srgbClr val="FFFFFF"/>
                </a:solidFill>
                <a:latin typeface="Lato"/>
              </a:rPr>
              <a:t>Weight: Avg. weight of the player is considered.</a:t>
            </a:r>
          </a:p>
          <a:p>
            <a:pPr>
              <a:lnSpc>
                <a:spcPts val="3569"/>
              </a:lnSpc>
            </a:pPr>
          </a:p>
          <a:p>
            <a:pPr marL="647700" indent="-323850" lvl="1">
              <a:lnSpc>
                <a:spcPts val="3569"/>
              </a:lnSpc>
              <a:buFont typeface="Arial"/>
              <a:buChar char="•"/>
            </a:pPr>
            <a:r>
              <a:rPr lang="en-US" sz="3000">
                <a:solidFill>
                  <a:srgbClr val="FFFFFF"/>
                </a:solidFill>
                <a:latin typeface="Lato"/>
              </a:rPr>
              <a:t>Position : Position of the the player on field.</a:t>
            </a:r>
          </a:p>
          <a:p>
            <a:pPr>
              <a:lnSpc>
                <a:spcPts val="3569"/>
              </a:lnSpc>
            </a:pPr>
          </a:p>
          <a:p>
            <a:pPr marL="647700" indent="-323850" lvl="1">
              <a:lnSpc>
                <a:spcPts val="3569"/>
              </a:lnSpc>
              <a:buFont typeface="Arial"/>
              <a:buChar char="•"/>
            </a:pPr>
            <a:r>
              <a:rPr lang="en-US" sz="3000">
                <a:solidFill>
                  <a:srgbClr val="FFFFFF"/>
                </a:solidFill>
                <a:latin typeface="Lato"/>
              </a:rPr>
              <a:t>Team: Name of the team of which player represents is mentioned.</a:t>
            </a:r>
          </a:p>
          <a:p>
            <a:pPr>
              <a:lnSpc>
                <a:spcPts val="3569"/>
              </a:lnSpc>
            </a:pPr>
          </a:p>
          <a:p>
            <a:pPr marL="647700" indent="-323850" lvl="1">
              <a:lnSpc>
                <a:spcPts val="3569"/>
              </a:lnSpc>
              <a:buFont typeface="Arial"/>
              <a:buChar char="•"/>
            </a:pPr>
            <a:r>
              <a:rPr lang="en-US" sz="3000">
                <a:solidFill>
                  <a:srgbClr val="FFFFFF"/>
                </a:solidFill>
                <a:latin typeface="Lato"/>
              </a:rPr>
              <a:t>Population Estimate : Count of population estimates 2016 considered.</a:t>
            </a:r>
          </a:p>
          <a:p>
            <a:pPr>
              <a:lnSpc>
                <a:spcPts val="3569"/>
              </a:lnSpc>
            </a:pPr>
          </a:p>
        </p:txBody>
      </p:sp>
      <p:sp>
        <p:nvSpPr>
          <p:cNvPr name="TextBox 9" id="9"/>
          <p:cNvSpPr txBox="true"/>
          <p:nvPr/>
        </p:nvSpPr>
        <p:spPr>
          <a:xfrm rot="0">
            <a:off x="4247361" y="756617"/>
            <a:ext cx="9398791" cy="948690"/>
          </a:xfrm>
          <a:prstGeom prst="rect">
            <a:avLst/>
          </a:prstGeom>
        </p:spPr>
        <p:txBody>
          <a:bodyPr anchor="t" rtlCol="false" tIns="0" lIns="0" bIns="0" rIns="0">
            <a:spAutoFit/>
          </a:bodyPr>
          <a:lstStyle/>
          <a:p>
            <a:pPr>
              <a:lnSpc>
                <a:spcPts val="7680"/>
              </a:lnSpc>
            </a:pPr>
            <a:r>
              <a:rPr lang="en-US" sz="6000">
                <a:solidFill>
                  <a:srgbClr val="FFFFFF"/>
                </a:solidFill>
                <a:latin typeface="Open Sans Extra Bold"/>
              </a:rPr>
              <a:t>DATASET INFORMATION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DAF_CWKkBr0</dc:identifier>
  <dcterms:modified xsi:type="dcterms:W3CDTF">2011-08-01T06:04:30Z</dcterms:modified>
  <cp:revision>1</cp:revision>
  <dc:title>BIG_GAME_ANALYTICS</dc:title>
</cp:coreProperties>
</file>